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6"/>
  </p:notes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4" r:id="rId10"/>
    <p:sldId id="263" r:id="rId11"/>
    <p:sldId id="265" r:id="rId12"/>
    <p:sldId id="266" r:id="rId13"/>
    <p:sldId id="268" r:id="rId14"/>
    <p:sldId id="284" r:id="rId15"/>
    <p:sldId id="270" r:id="rId16"/>
    <p:sldId id="273" r:id="rId17"/>
    <p:sldId id="271" r:id="rId18"/>
    <p:sldId id="274" r:id="rId19"/>
    <p:sldId id="275" r:id="rId20"/>
    <p:sldId id="272" r:id="rId21"/>
    <p:sldId id="282" r:id="rId22"/>
    <p:sldId id="276" r:id="rId23"/>
    <p:sldId id="278" r:id="rId24"/>
    <p:sldId id="285" r:id="rId25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2B82F-52BB-46C4-8136-07FF4E777135}" type="datetimeFigureOut">
              <a:rPr lang="hr-HR" smtClean="0"/>
              <a:t>5.11.2015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C43307-2C61-4A39-882D-26C81F01DDB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7715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zervirano mjesto slike slajd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zervirano mjesto bilježaka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sr-Latn-CS" smtClean="0"/>
          </a:p>
        </p:txBody>
      </p:sp>
      <p:sp>
        <p:nvSpPr>
          <p:cNvPr id="47108" name="Rezervirano mjesto broja slajd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E0E389-3290-49CE-AF98-8E4DA2D3E4A8}" type="slidenum">
              <a:rPr lang="hr-HR" smtClean="0"/>
              <a:pPr/>
              <a:t>14</a:t>
            </a:fld>
            <a:endParaRPr lang="hr-H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ransition>
    <p:diamond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454518C-A1C0-4643-B4A7-2D5C19164E32}" type="datetimeFigureOut">
              <a:rPr lang="hr-HR" smtClean="0"/>
              <a:pPr/>
              <a:t>5.11.2015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91D5527-FD46-45AD-A5F3-0306BE418665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diamond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hr-H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POSTUPAK ODREĐIVANJA PRIMJERENOGA PROGRAMA OBRAZOVANJA U OSNOVNOJ ŠKOLI</a:t>
            </a:r>
            <a:endParaRPr lang="hr-H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hr-HR" sz="2000" dirty="0" smtClean="0"/>
          </a:p>
          <a:p>
            <a:r>
              <a:rPr lang="hr-HR" sz="2000" dirty="0" smtClean="0"/>
              <a:t>UČITELJSKO VIJEĆE</a:t>
            </a:r>
          </a:p>
          <a:p>
            <a:endParaRPr lang="hr-HR" sz="2000" dirty="0" smtClean="0"/>
          </a:p>
          <a:p>
            <a:pPr algn="just"/>
            <a:r>
              <a:rPr lang="hr-HR" sz="2000" dirty="0" err="1" smtClean="0"/>
              <a:t>Krivodol</a:t>
            </a:r>
            <a:r>
              <a:rPr lang="hr-HR" sz="2000" dirty="0" smtClean="0"/>
              <a:t>, 05.11.2015        pripremila: Ivana </a:t>
            </a:r>
            <a:r>
              <a:rPr lang="hr-HR" sz="2000" dirty="0" err="1" smtClean="0"/>
              <a:t>Kujundžić</a:t>
            </a:r>
            <a:endParaRPr lang="hr-HR" sz="2000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r>
              <a:rPr lang="hr-HR" dirty="0" smtClean="0"/>
              <a:t>Školovanje samo po sebi nije svrha!</a:t>
            </a:r>
          </a:p>
          <a:p>
            <a:endParaRPr lang="hr-HR" dirty="0" smtClean="0"/>
          </a:p>
          <a:p>
            <a:r>
              <a:rPr lang="hr-HR" dirty="0" smtClean="0"/>
              <a:t>Što nakon osnovne škole? Za koje zanimanje će se moći osposobiti obzirom na predznanje s kojim ga šaljemo? Koja prava ima dijete, a koja roditelj učenika s teškoćama?</a:t>
            </a:r>
          </a:p>
          <a:p>
            <a:r>
              <a:rPr lang="hr-HR" dirty="0" smtClean="0"/>
              <a:t>sa svim ovim informacijama sustavno  upoznavati roditelje  tijekom razgovora i razgovora…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CILJ: sretno, zadovoljno i ispunjeno dijete!</a:t>
            </a:r>
          </a:p>
          <a:p>
            <a:pPr>
              <a:buNone/>
            </a:pPr>
            <a:r>
              <a:rPr lang="hr-HR" dirty="0" smtClean="0"/>
              <a:t> </a:t>
            </a:r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6965245" cy="667201"/>
          </a:xfrm>
        </p:spPr>
        <p:txBody>
          <a:bodyPr>
            <a:normAutofit fontScale="90000"/>
          </a:bodyPr>
          <a:lstStyle/>
          <a:p>
            <a:r>
              <a:rPr lang="hr-HR" sz="4000" dirty="0" smtClean="0"/>
              <a:t>NAKON TOGA…</a:t>
            </a:r>
            <a:endParaRPr lang="en-GB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628800"/>
            <a:ext cx="6196405" cy="4094269"/>
          </a:xfrm>
        </p:spPr>
        <p:txBody>
          <a:bodyPr>
            <a:normAutofit/>
          </a:bodyPr>
          <a:lstStyle/>
          <a:p>
            <a:r>
              <a:rPr lang="hr-HR" dirty="0" smtClean="0"/>
              <a:t>Vaš dio posla je odrađen, a dokumentaciju preuzima stručna služba koja upućuje dijete školskom liječniku, psihologu i ostalim stručnjacima…</a:t>
            </a:r>
          </a:p>
          <a:p>
            <a:r>
              <a:rPr lang="hr-HR" dirty="0" smtClean="0"/>
              <a:t>Nakon prikupljanja dokumentacije sinteza svih mišljenja piše se u obrascu 4a</a:t>
            </a:r>
          </a:p>
          <a:p>
            <a:r>
              <a:rPr lang="hr-HR" dirty="0" smtClean="0"/>
              <a:t>Po završetku posla Povjerenstvo se sastaje na sjednici i daje konačan prijedlog s kojim upoznaje roditelja ( suglasan/nisam suglasan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2090224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980728"/>
            <a:ext cx="6196405" cy="4742341"/>
          </a:xfrm>
        </p:spPr>
        <p:txBody>
          <a:bodyPr/>
          <a:lstStyle/>
          <a:p>
            <a:r>
              <a:rPr lang="hr-HR" dirty="0" smtClean="0"/>
              <a:t>Ukoliko u dokumentaciji nema proceduralnih pogrešaka i propusta Povjerenstvo Ureda donosi rješenje kako je predloženo u školi</a:t>
            </a:r>
          </a:p>
          <a:p>
            <a:endParaRPr lang="hr-HR" dirty="0"/>
          </a:p>
          <a:p>
            <a:r>
              <a:rPr lang="hr-HR" dirty="0" smtClean="0"/>
              <a:t>Roditelj ima pravo na žalbu u zakonskom roku od 15 dana nakon što zaprimi rješenje na kućnu adresu</a:t>
            </a:r>
          </a:p>
          <a:p>
            <a:endParaRPr lang="hr-HR" dirty="0"/>
          </a:p>
          <a:p>
            <a:r>
              <a:rPr lang="hr-HR" dirty="0" smtClean="0"/>
              <a:t>U pravilu se nakon isteka tog roka počinje provoditi program ( počinjemo odmah ako znamo da se roditelj slaže s prijedlogom 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1845667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USPOREDBA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i="1" dirty="0"/>
              <a:t>PRAVILNIKA O OSNOVNOŠKOLSKOM I SREDNJOŠKOLSKOM ODGOJU I OBRAZOVANJU UČENIKA S TEŠKOĆAMA U RAZVOJU (NN, </a:t>
            </a:r>
            <a:r>
              <a:rPr lang="hr-HR" b="1" i="1" dirty="0" smtClean="0">
                <a:solidFill>
                  <a:srgbClr val="7030A0"/>
                </a:solidFill>
              </a:rPr>
              <a:t>24/2015)</a:t>
            </a:r>
          </a:p>
          <a:p>
            <a:pPr marL="0" indent="0" algn="ctr">
              <a:buNone/>
            </a:pPr>
            <a:r>
              <a:rPr lang="hr-HR" b="1" i="1" dirty="0" smtClean="0"/>
              <a:t>i                                      </a:t>
            </a:r>
          </a:p>
          <a:p>
            <a:r>
              <a:rPr lang="hr-HR" b="1" i="1" dirty="0" smtClean="0"/>
              <a:t>PRAVILNIKA </a:t>
            </a:r>
            <a:r>
              <a:rPr lang="hr-HR" b="1" i="1" dirty="0"/>
              <a:t>O OSNOVNOŠKOLSKOM ODGOJU I OBRAZOVANJU UČENIKA S TEŠKOĆAMA U RAZVOJU (NN, </a:t>
            </a:r>
            <a:r>
              <a:rPr lang="hr-HR" b="1" i="1" dirty="0">
                <a:solidFill>
                  <a:srgbClr val="7030A0"/>
                </a:solidFill>
              </a:rPr>
              <a:t>23/1991</a:t>
            </a:r>
            <a:r>
              <a:rPr lang="hr-HR" b="1" i="1" dirty="0"/>
              <a:t>)</a:t>
            </a:r>
            <a:r>
              <a:rPr lang="hr-HR" dirty="0"/>
              <a:t> </a:t>
            </a:r>
          </a:p>
          <a:p>
            <a:endParaRPr lang="hr-HR" b="1" i="1" dirty="0" smtClean="0"/>
          </a:p>
          <a:p>
            <a:endParaRPr lang="hr-HR" dirty="0"/>
          </a:p>
          <a:p>
            <a:pPr marL="1783080" lvl="5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27701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1125538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sr-Latn-C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0" y="4149725"/>
            <a:ext cx="9144000" cy="2873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sr-Latn-C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6237288"/>
            <a:ext cx="9144000" cy="2159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sr-Latn-C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6453188"/>
            <a:ext cx="9144000" cy="4048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sr-Latn-CS" sz="180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1125538"/>
            <a:ext cx="9144000" cy="511016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99FF"/>
              </a:gs>
            </a:gsLst>
            <a:path path="shape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spcBef>
                <a:spcPct val="0"/>
              </a:spcBef>
            </a:pPr>
            <a:endParaRPr lang="sr-Latn-CS" sz="1800">
              <a:latin typeface="Arial" charset="0"/>
            </a:endParaRPr>
          </a:p>
        </p:txBody>
      </p:sp>
      <p:sp>
        <p:nvSpPr>
          <p:cNvPr id="6151" name="AutoShape 7"/>
          <p:cNvSpPr>
            <a:spLocks noChangeArrowheads="1"/>
          </p:cNvSpPr>
          <p:nvPr/>
        </p:nvSpPr>
        <p:spPr bwMode="auto">
          <a:xfrm>
            <a:off x="611188" y="620713"/>
            <a:ext cx="8281987" cy="863600"/>
          </a:xfrm>
          <a:prstGeom prst="roundRect">
            <a:avLst>
              <a:gd name="adj" fmla="val 16667"/>
            </a:avLst>
          </a:prstGeom>
          <a:solidFill>
            <a:srgbClr val="3399FF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900113" y="765175"/>
            <a:ext cx="7705725" cy="5730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sv-SE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modeli školovanja u redovitom školskom sustavu</a:t>
            </a:r>
            <a:endParaRPr lang="hr-HR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FFFFFF"/>
              </a:solidFill>
              <a:latin typeface="Impact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1403350" y="1484313"/>
            <a:ext cx="288925" cy="5373687"/>
          </a:xfrm>
          <a:prstGeom prst="rect">
            <a:avLst/>
          </a:prstGeom>
          <a:solidFill>
            <a:srgbClr val="FFCC00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4356100" y="1484313"/>
            <a:ext cx="288925" cy="5373687"/>
          </a:xfrm>
          <a:prstGeom prst="rect">
            <a:avLst/>
          </a:prstGeom>
          <a:solidFill>
            <a:srgbClr val="01BCFF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7235825" y="1484313"/>
            <a:ext cx="288925" cy="5373687"/>
          </a:xfrm>
          <a:prstGeom prst="rect">
            <a:avLst/>
          </a:prstGeom>
          <a:solidFill>
            <a:schemeClr val="folHlink"/>
          </a:solidFill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6" name="Oval 12"/>
          <p:cNvSpPr>
            <a:spLocks noChangeArrowheads="1"/>
          </p:cNvSpPr>
          <p:nvPr/>
        </p:nvSpPr>
        <p:spPr bwMode="auto">
          <a:xfrm>
            <a:off x="395288" y="3213100"/>
            <a:ext cx="2447925" cy="2447925"/>
          </a:xfrm>
          <a:prstGeom prst="ellipse">
            <a:avLst/>
          </a:prstGeom>
          <a:solidFill>
            <a:srgbClr val="FFCC00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7" name="Oval 13"/>
          <p:cNvSpPr>
            <a:spLocks noChangeArrowheads="1"/>
          </p:cNvSpPr>
          <p:nvPr/>
        </p:nvSpPr>
        <p:spPr bwMode="auto">
          <a:xfrm>
            <a:off x="6011863" y="3213100"/>
            <a:ext cx="2592387" cy="2447925"/>
          </a:xfrm>
          <a:prstGeom prst="ellipse">
            <a:avLst/>
          </a:prstGeom>
          <a:solidFill>
            <a:schemeClr val="folHlink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8" name="Oval 14"/>
          <p:cNvSpPr>
            <a:spLocks noChangeArrowheads="1"/>
          </p:cNvSpPr>
          <p:nvPr/>
        </p:nvSpPr>
        <p:spPr bwMode="auto">
          <a:xfrm>
            <a:off x="3132138" y="3213100"/>
            <a:ext cx="2592387" cy="2447925"/>
          </a:xfrm>
          <a:prstGeom prst="ellipse">
            <a:avLst/>
          </a:prstGeom>
          <a:solidFill>
            <a:srgbClr val="01BCFF"/>
          </a:solidFill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59" name="WordArt 15"/>
          <p:cNvSpPr>
            <a:spLocks noChangeArrowheads="1" noChangeShapeType="1" noTextEdit="1"/>
          </p:cNvSpPr>
          <p:nvPr/>
        </p:nvSpPr>
        <p:spPr bwMode="auto">
          <a:xfrm>
            <a:off x="468313" y="3933825"/>
            <a:ext cx="2303462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REDOVNI PROGRAM</a:t>
            </a:r>
          </a:p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UZ INDIVIDUALZIRANI </a:t>
            </a:r>
          </a:p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PRISTUP</a:t>
            </a:r>
          </a:p>
        </p:txBody>
      </p:sp>
      <p:sp>
        <p:nvSpPr>
          <p:cNvPr id="6160" name="WordArt 16"/>
          <p:cNvSpPr>
            <a:spLocks noChangeArrowheads="1" noChangeShapeType="1" noTextEdit="1"/>
          </p:cNvSpPr>
          <p:nvPr/>
        </p:nvSpPr>
        <p:spPr bwMode="auto">
          <a:xfrm>
            <a:off x="3419475" y="3933825"/>
            <a:ext cx="2103438" cy="9318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PRILAGOĐENI</a:t>
            </a:r>
          </a:p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PROGRAM</a:t>
            </a:r>
          </a:p>
        </p:txBody>
      </p:sp>
      <p:sp>
        <p:nvSpPr>
          <p:cNvPr id="6161" name="WordArt 17"/>
          <p:cNvSpPr>
            <a:spLocks noChangeArrowheads="1" noChangeShapeType="1" noTextEdit="1"/>
          </p:cNvSpPr>
          <p:nvPr/>
        </p:nvSpPr>
        <p:spPr bwMode="auto">
          <a:xfrm>
            <a:off x="6588125" y="4005263"/>
            <a:ext cx="1584325" cy="936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POSEBNI</a:t>
            </a:r>
          </a:p>
          <a:p>
            <a:pPr algn="ctr"/>
            <a:r>
              <a:rPr lang="hr-HR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Impact"/>
              </a:rPr>
              <a:t>PROGRAM</a:t>
            </a:r>
          </a:p>
        </p:txBody>
      </p:sp>
      <p:pic>
        <p:nvPicPr>
          <p:cNvPr id="6162" name="Picture 18" descr="facs_sign_languag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525" y="1700213"/>
            <a:ext cx="3148013" cy="191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3" name="Picture 19" descr="math_propertie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989138"/>
            <a:ext cx="3024188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64" name="Picture 20" descr="math_one_hal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32138" y="2492375"/>
            <a:ext cx="2768600" cy="139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5" name="Rectangle 21"/>
          <p:cNvSpPr>
            <a:spLocks noChangeArrowheads="1"/>
          </p:cNvSpPr>
          <p:nvPr/>
        </p:nvSpPr>
        <p:spPr bwMode="auto">
          <a:xfrm>
            <a:off x="4932363" y="3716338"/>
            <a:ext cx="503237" cy="73025"/>
          </a:xfrm>
          <a:prstGeom prst="rect">
            <a:avLst/>
          </a:prstGeom>
          <a:solidFill>
            <a:srgbClr val="01BCFF"/>
          </a:solidFill>
          <a:ln w="9525">
            <a:solidFill>
              <a:srgbClr val="01BC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2484438" y="3357563"/>
            <a:ext cx="576262" cy="215900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  <p:sp>
        <p:nvSpPr>
          <p:cNvPr id="6167" name="Rectangle 23"/>
          <p:cNvSpPr>
            <a:spLocks noChangeArrowheads="1"/>
          </p:cNvSpPr>
          <p:nvPr/>
        </p:nvSpPr>
        <p:spPr bwMode="auto">
          <a:xfrm>
            <a:off x="4067175" y="3429000"/>
            <a:ext cx="288925" cy="71438"/>
          </a:xfrm>
          <a:prstGeom prst="rect">
            <a:avLst/>
          </a:prstGeom>
          <a:solidFill>
            <a:srgbClr val="FF3300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r-Latn-CS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A8FD6C16-BB38-4D33-B616-95913A4397A3}" type="slidenum">
              <a:rPr lang="hr-HR" altLang="en-US" smtClean="0"/>
              <a:pPr/>
              <a:t>15</a:t>
            </a:fld>
            <a:endParaRPr lang="hr-HR" altLang="en-US" smtClean="0"/>
          </a:p>
        </p:txBody>
      </p:sp>
      <p:sp>
        <p:nvSpPr>
          <p:cNvPr id="3075" name="Text Box 8"/>
          <p:cNvSpPr txBox="1">
            <a:spLocks noChangeArrowheads="1"/>
          </p:cNvSpPr>
          <p:nvPr/>
        </p:nvSpPr>
        <p:spPr bwMode="auto">
          <a:xfrm>
            <a:off x="8045450" y="3794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r-Latn-CS" altLang="en-US" sz="2000">
              <a:solidFill>
                <a:srgbClr val="EAEAEA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30238" y="1171575"/>
            <a:ext cx="3417887" cy="657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Pravilnik o osnovnoškolskom odgoju i obrazovanju učenika s teškoćama u razvoju (NN, 23/1991.)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27600" y="1171575"/>
            <a:ext cx="3408363" cy="657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Pravilnik o osnovnoškolskom i srednjoškolskom odgoju i obrazovanju učenika s teškoćama u razvoju (NN, 24/2015.)</a:t>
            </a:r>
          </a:p>
        </p:txBody>
      </p:sp>
      <p:sp>
        <p:nvSpPr>
          <p:cNvPr id="3" name="Rectangle 2"/>
          <p:cNvSpPr/>
          <p:nvPr/>
        </p:nvSpPr>
        <p:spPr>
          <a:xfrm>
            <a:off x="630238" y="2219325"/>
            <a:ext cx="3400425" cy="38084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Članak 4.</a:t>
            </a:r>
          </a:p>
          <a:p>
            <a:pPr algn="ctr">
              <a:defRPr/>
            </a:pPr>
            <a:endParaRPr lang="hr-HR" sz="1000" dirty="0"/>
          </a:p>
          <a:p>
            <a:pPr algn="ctr">
              <a:defRPr/>
            </a:pPr>
            <a:r>
              <a:rPr lang="hr-HR" dirty="0"/>
              <a:t>Učenik s teškoćama u razvoju svladava </a:t>
            </a:r>
            <a:r>
              <a:rPr lang="hr-HR" b="1" dirty="0"/>
              <a:t>redovite ili prilagođene nastavne programe</a:t>
            </a:r>
            <a:r>
              <a:rPr lang="hr-HR" dirty="0"/>
              <a:t> individualnim postupcima i posebnom dodatnom pomoći defektologa odgovarajuće specijalnosti u </a:t>
            </a:r>
            <a:r>
              <a:rPr lang="hr-HR" b="1" dirty="0"/>
              <a:t>redovitom razrednom odjelu škole</a:t>
            </a:r>
            <a:r>
              <a:rPr lang="hr-HR" dirty="0"/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4705350" y="2219325"/>
            <a:ext cx="3630613" cy="171291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Članak 5.</a:t>
            </a:r>
          </a:p>
          <a:p>
            <a:pPr algn="ctr">
              <a:defRPr/>
            </a:pPr>
            <a:r>
              <a:rPr lang="hr-HR" dirty="0"/>
              <a:t>Učenik s teškoćama u razvoju svladava </a:t>
            </a:r>
            <a:r>
              <a:rPr lang="hr-HR" b="1" dirty="0"/>
              <a:t>redoviti program uz individualizirane postupke </a:t>
            </a:r>
            <a:r>
              <a:rPr lang="hr-HR" dirty="0"/>
              <a:t>u redovitom razrednom odjelu uz pomoć stručnog suradnika škole.</a:t>
            </a:r>
          </a:p>
        </p:txBody>
      </p:sp>
      <p:sp>
        <p:nvSpPr>
          <p:cNvPr id="4" name="Rectangle 3"/>
          <p:cNvSpPr/>
          <p:nvPr/>
        </p:nvSpPr>
        <p:spPr>
          <a:xfrm>
            <a:off x="4705350" y="4044950"/>
            <a:ext cx="3630613" cy="198278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Članak 6.</a:t>
            </a:r>
          </a:p>
          <a:p>
            <a:pPr algn="ctr">
              <a:defRPr/>
            </a:pPr>
            <a:r>
              <a:rPr lang="hr-HR" dirty="0"/>
              <a:t>Učenik s teškoćama u razvoju svladava </a:t>
            </a:r>
            <a:r>
              <a:rPr lang="hr-HR" b="1" dirty="0"/>
              <a:t>redoviti program uz prilagodbu sadržaja i individualizirane postupke </a:t>
            </a:r>
            <a:r>
              <a:rPr lang="hr-HR" dirty="0"/>
              <a:t>u redovitom razrednom odjelu uz pomoć stručnog suradnika škole.</a:t>
            </a:r>
          </a:p>
        </p:txBody>
      </p:sp>
      <p:sp>
        <p:nvSpPr>
          <p:cNvPr id="6" name="Right Arrow 5"/>
          <p:cNvSpPr/>
          <p:nvPr/>
        </p:nvSpPr>
        <p:spPr>
          <a:xfrm>
            <a:off x="3798888" y="3076575"/>
            <a:ext cx="1128712" cy="5635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  <p:pic>
        <p:nvPicPr>
          <p:cNvPr id="3082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98888" y="4576763"/>
            <a:ext cx="1158875" cy="62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63016346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3226"/>
          </a:xfrm>
        </p:spPr>
        <p:txBody>
          <a:bodyPr>
            <a:noAutofit/>
          </a:bodyPr>
          <a:lstStyle/>
          <a:p>
            <a:r>
              <a:rPr lang="hr-HR" sz="2400" b="1" cap="all" dirty="0">
                <a:effectLst>
                  <a:reflection blurRad="12700" stA="28000" endPos="45000" dist="1003" dir="5400000" sy="-100000" algn="bl"/>
                </a:effectLst>
              </a:rPr>
              <a:t>Redoviti program uz individualizirane </a:t>
            </a:r>
            <a:r>
              <a:rPr lang="hr-HR" sz="2400" b="1" cap="all" dirty="0" smtClean="0">
                <a:effectLst>
                  <a:reflection blurRad="12700" stA="28000" endPos="45000" dist="1003" dir="5400000" sy="-100000" algn="bl"/>
                </a:effectLst>
              </a:rPr>
              <a:t>postupke čl.5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>( IP )</a:t>
            </a:r>
            <a:endParaRPr lang="en-GB" sz="24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772816"/>
            <a:ext cx="6196405" cy="3950253"/>
          </a:xfrm>
        </p:spPr>
        <p:txBody>
          <a:bodyPr>
            <a:normAutofit fontScale="92500" lnSpcReduction="20000"/>
          </a:bodyPr>
          <a:lstStyle/>
          <a:p>
            <a:r>
              <a:rPr lang="hr-HR" dirty="0" smtClean="0"/>
              <a:t>određuje </a:t>
            </a:r>
            <a:r>
              <a:rPr lang="hr-HR" dirty="0"/>
              <a:t>se učenicima koji s obzirom na vrstu teškoće </a:t>
            </a:r>
            <a:r>
              <a:rPr lang="hr-HR" b="1" dirty="0"/>
              <a:t>mogu svladavati </a:t>
            </a:r>
            <a:r>
              <a:rPr lang="hr-HR" dirty="0"/>
              <a:t>redoviti nastavni plan i program/kurikulum </a:t>
            </a:r>
            <a:r>
              <a:rPr lang="hr-HR" b="1" dirty="0"/>
              <a:t>bez sadržajnog ograničavanja</a:t>
            </a:r>
            <a:r>
              <a:rPr lang="hr-HR" dirty="0"/>
              <a:t>, ali su im zbog specifičnosti u funkcioniranju potrebni individualizirani postupci u </a:t>
            </a:r>
            <a:r>
              <a:rPr lang="hr-HR" dirty="0" smtClean="0"/>
              <a:t>radu</a:t>
            </a:r>
          </a:p>
          <a:p>
            <a:r>
              <a:rPr lang="hr-HR" dirty="0"/>
              <a:t>Individualizirani postupci omogućavaju različite oblike potpore, prema potrebama učenika, i to s obzirom na: samostalnost učenika; vrijeme rada; metode rada; provjeravanje vještina, znanja i sposobnosti učenika; praćenje i vrednovanje postignuća učenika; aktivnost učenika; tehnološka, didaktička i/ili rehabilitacijska sredstva za rad i primjerene prostorne uvjete.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052017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196752"/>
            <a:ext cx="6196405" cy="45263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Članak </a:t>
            </a:r>
            <a:r>
              <a:rPr lang="hr-HR" dirty="0" smtClean="0"/>
              <a:t>5. </a:t>
            </a:r>
            <a:r>
              <a:rPr lang="hr-HR" dirty="0"/>
              <a:t>stavak 3. </a:t>
            </a:r>
          </a:p>
          <a:p>
            <a:r>
              <a:rPr lang="hr-HR" dirty="0"/>
              <a:t>Individualizirani postupci </a:t>
            </a:r>
            <a:r>
              <a:rPr lang="hr-HR" dirty="0" smtClean="0"/>
              <a:t>mogu </a:t>
            </a:r>
            <a:r>
              <a:rPr lang="vi-VN" i="1" dirty="0" smtClean="0"/>
              <a:t>biti </a:t>
            </a:r>
            <a:r>
              <a:rPr lang="vi-VN" i="1" dirty="0"/>
              <a:t>iz jednog, više ili svih predmeta, a izrađuju ga kao </a:t>
            </a:r>
            <a:r>
              <a:rPr lang="vi-VN" b="1" i="1" dirty="0"/>
              <a:t>pisani dokument </a:t>
            </a:r>
            <a:r>
              <a:rPr lang="vi-VN" i="1" dirty="0"/>
              <a:t>učitelji/nastavnici za svaki pojedini nastavni predmet u suradnji sa stručnim suradnicima škole te su ga dužni dati na uvid roditelju/skrbniku učenika tijekom prve polovice </a:t>
            </a:r>
            <a:r>
              <a:rPr lang="vi-VN" i="1" dirty="0" smtClean="0"/>
              <a:t>polugodišta</a:t>
            </a:r>
            <a:r>
              <a:rPr lang="hr-HR" i="1" dirty="0" smtClean="0">
                <a:latin typeface="Franklin Gothic Book" panose="020B0503020102020204" pitchFamily="34" charset="0"/>
              </a:rPr>
              <a:t> </a:t>
            </a:r>
          </a:p>
          <a:p>
            <a:r>
              <a:rPr lang="hr-HR" i="1" dirty="0" smtClean="0">
                <a:latin typeface="Franklin Gothic Book" panose="020B0503020102020204" pitchFamily="34" charset="0"/>
              </a:rPr>
              <a:t>SAVJET: samo na uvid </a:t>
            </a:r>
            <a:r>
              <a:rPr lang="hr-HR" i="1" dirty="0">
                <a:latin typeface="Franklin Gothic Book" panose="020B0503020102020204" pitchFamily="34" charset="0"/>
              </a:rPr>
              <a:t>uz potpis</a:t>
            </a:r>
          </a:p>
          <a:p>
            <a:endParaRPr lang="hr-HR" i="1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577704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600" y="764704"/>
            <a:ext cx="6965245" cy="1202485"/>
          </a:xfrm>
        </p:spPr>
        <p:txBody>
          <a:bodyPr>
            <a:noAutofit/>
          </a:bodyPr>
          <a:lstStyle/>
          <a:p>
            <a:r>
              <a:rPr lang="hr-HR" sz="2400" b="1" cap="all" dirty="0" smtClean="0">
                <a:effectLst>
                  <a:reflection blurRad="12700" stA="28000" endPos="45000" dist="1003" dir="5400000" sy="-100000" algn="bl"/>
                </a:effectLst>
              </a:rPr>
              <a:t/>
            </a:r>
            <a:br>
              <a:rPr lang="hr-HR" sz="2400" b="1" cap="all" dirty="0" smtClean="0">
                <a:effectLst>
                  <a:reflection blurRad="12700" stA="28000" endPos="45000" dist="1003" dir="5400000" sy="-100000" algn="bl"/>
                </a:effectLst>
              </a:rPr>
            </a:br>
            <a:r>
              <a:rPr lang="hr-HR" sz="2400" b="1" cap="all" dirty="0">
                <a:effectLst>
                  <a:reflection blurRad="12700" stA="28000" endPos="45000" dist="1003" dir="5400000" sy="-100000" algn="bl"/>
                </a:effectLst>
              </a:rPr>
              <a:t/>
            </a:r>
            <a:br>
              <a:rPr lang="hr-HR" sz="2400" b="1" cap="all" dirty="0">
                <a:effectLst>
                  <a:reflection blurRad="12700" stA="28000" endPos="45000" dist="1003" dir="5400000" sy="-100000" algn="bl"/>
                </a:effectLst>
              </a:rPr>
            </a:br>
            <a:r>
              <a:rPr lang="hr-HR" sz="2400" b="1" cap="all" dirty="0" smtClean="0">
                <a:effectLst>
                  <a:reflection blurRad="12700" stA="28000" endPos="45000" dist="1003" dir="5400000" sy="-100000" algn="bl"/>
                </a:effectLst>
              </a:rPr>
              <a:t>Redoviti </a:t>
            </a:r>
            <a:r>
              <a:rPr lang="hr-HR" sz="2400" b="1" cap="all" dirty="0">
                <a:effectLst>
                  <a:reflection blurRad="12700" stA="28000" endPos="45000" dist="1003" dir="5400000" sy="-100000" algn="bl"/>
                </a:effectLst>
              </a:rPr>
              <a:t>program uz prilagodbu sadržaja i individualizirane postupke</a:t>
            </a:r>
            <a:r>
              <a:rPr lang="hr-HR" sz="2400" dirty="0"/>
              <a:t/>
            </a:r>
            <a:br>
              <a:rPr lang="hr-HR" sz="2400" dirty="0"/>
            </a:br>
            <a:r>
              <a:rPr lang="hr-HR" sz="2400" dirty="0" smtClean="0"/>
              <a:t>			( PP )                            ČL. 6</a:t>
            </a:r>
            <a:r>
              <a:rPr lang="hr-HR" sz="2400" dirty="0"/>
              <a:t>.</a:t>
            </a:r>
            <a:r>
              <a:rPr lang="hr-HR" sz="4800" dirty="0"/>
              <a:t/>
            </a:r>
            <a:br>
              <a:rPr lang="hr-HR" sz="4800" dirty="0"/>
            </a:br>
            <a:endParaRPr lang="en-GB" sz="48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Redoviti program uz prilagodbu sadržaja i individualizirane postupke određuje se učenicima koji s obzirom na vrstu teškoće </a:t>
            </a:r>
            <a:r>
              <a:rPr lang="hr-HR" b="1" dirty="0"/>
              <a:t>ne mogu svladavati </a:t>
            </a:r>
            <a:r>
              <a:rPr lang="hr-HR" dirty="0"/>
              <a:t>nastavni plan i program/kurikulum </a:t>
            </a:r>
            <a:r>
              <a:rPr lang="hr-HR" b="1" dirty="0"/>
              <a:t>bez sadržajnog ograničavanja</a:t>
            </a:r>
            <a:r>
              <a:rPr lang="hr-HR" dirty="0"/>
              <a:t> te im je zbog specifičnosti u funkcioniranju potreban individualizirani pristup u radu i sadržajna prilagodba.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89982682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908720"/>
            <a:ext cx="6196405" cy="4814349"/>
          </a:xfrm>
        </p:spPr>
        <p:txBody>
          <a:bodyPr>
            <a:normAutofit fontScale="92500" lnSpcReduction="10000"/>
          </a:bodyPr>
          <a:lstStyle/>
          <a:p>
            <a:r>
              <a:rPr lang="hr-HR" dirty="0"/>
              <a:t>Redoviti program uz prilagodbu sadržaja i individualizirane postupke je redoviti program koji se sadržajno i metodički prilagođava učeniku</a:t>
            </a:r>
            <a:r>
              <a:rPr lang="hr-HR" dirty="0" smtClean="0"/>
              <a:t>.</a:t>
            </a:r>
          </a:p>
          <a:p>
            <a:r>
              <a:rPr lang="hr-HR" dirty="0"/>
              <a:t>Sadržajna prilagodba podrazumijeva individualiziranu </a:t>
            </a:r>
            <a:r>
              <a:rPr lang="hr-HR" u="sng" dirty="0"/>
              <a:t>prilagodbu nastavnih sadržaja redovitog programa sukladno sposobnostima i sklonostima učenika, a zahtijeva smanjivanje opsega nastavnih sadržaja.</a:t>
            </a:r>
            <a:r>
              <a:rPr lang="hr-HR" dirty="0"/>
              <a:t> </a:t>
            </a:r>
            <a:r>
              <a:rPr lang="hr-HR" dirty="0">
                <a:solidFill>
                  <a:srgbClr val="FF0000"/>
                </a:solidFill>
              </a:rPr>
              <a:t>Opseg nastavnih sadržaja može se umanjiti do najniže razine usvojenosti obrazovnih postignuća propisanih nastavnim planom i programom/kurikulumom za razred u koji je učenik uključen, a iznad razine posebnog programa.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3246042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PRVI  KORACI: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Redovito praćenje učenika ( evidencija kako u dnevniku rada tako i u osobnim zabilješkama – ponašanje, aktivnost, suradnja, usvajanje gradiva, metode prilagodbe i sve što ste pokušavali… ), </a:t>
            </a:r>
            <a:r>
              <a:rPr lang="hr-HR" u="sng" dirty="0" smtClean="0"/>
              <a:t>ocjene </a:t>
            </a:r>
            <a:r>
              <a:rPr lang="hr-HR" dirty="0" smtClean="0"/>
              <a:t>- </a:t>
            </a:r>
            <a:r>
              <a:rPr lang="hr-HR" dirty="0" smtClean="0"/>
              <a:t>držati se kriterija!</a:t>
            </a:r>
          </a:p>
          <a:p>
            <a:r>
              <a:rPr lang="hr-HR" dirty="0" smtClean="0"/>
              <a:t>Redovita i česta suradnja s roditeljima ( po mogućnosti oba ) – NE nakon jednog poziva u školu saopćiti da mislite predložiti program!</a:t>
            </a:r>
          </a:p>
          <a:p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sz="2400" b="1" smtClean="0"/>
              <a:t>Što to zapravo znači?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half" idx="4294967295"/>
          </p:nvPr>
        </p:nvSpPr>
        <p:spPr>
          <a:xfrm>
            <a:off x="1116013" y="1773238"/>
            <a:ext cx="35814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hr-HR" sz="2000" b="1" dirty="0" smtClean="0"/>
              <a:t>Redoviti program uz </a:t>
            </a:r>
          </a:p>
          <a:p>
            <a:pPr>
              <a:buNone/>
            </a:pPr>
            <a:r>
              <a:rPr lang="hr-HR" sz="2000" b="1" dirty="0" smtClean="0">
                <a:solidFill>
                  <a:srgbClr val="00B050"/>
                </a:solidFill>
              </a:rPr>
              <a:t>individualizirane postupke</a:t>
            </a:r>
            <a:endParaRPr lang="hr-HR" sz="2000" b="1" u="sng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r>
              <a:rPr lang="hr-HR" sz="2000" dirty="0" smtClean="0"/>
              <a:t>Čl.5</a:t>
            </a:r>
          </a:p>
          <a:p>
            <a:pPr eaLnBrk="1" hangingPunct="1">
              <a:buFontTx/>
              <a:buNone/>
            </a:pPr>
            <a:endParaRPr lang="hr-HR" sz="2000" dirty="0" smtClean="0"/>
          </a:p>
          <a:p>
            <a:pPr eaLnBrk="1" hangingPunct="1">
              <a:buFontTx/>
              <a:buNone/>
            </a:pPr>
            <a:r>
              <a:rPr lang="hr-HR" sz="2000" dirty="0" smtClean="0"/>
              <a:t>Prilagođavanje:</a:t>
            </a:r>
          </a:p>
          <a:p>
            <a:pPr eaLnBrk="1" hangingPunct="1"/>
            <a:r>
              <a:rPr lang="hr-HR" sz="2000" dirty="0" smtClean="0"/>
              <a:t>Nastavnih postupaka</a:t>
            </a:r>
          </a:p>
          <a:p>
            <a:pPr eaLnBrk="1" hangingPunct="1"/>
            <a:r>
              <a:rPr lang="hr-HR" sz="2000" dirty="0" smtClean="0"/>
              <a:t>Metoda rada</a:t>
            </a:r>
          </a:p>
          <a:p>
            <a:pPr eaLnBrk="1" hangingPunct="1"/>
            <a:r>
              <a:rPr lang="hr-HR" sz="2000" dirty="0" smtClean="0"/>
              <a:t>Oblika rada</a:t>
            </a:r>
          </a:p>
          <a:p>
            <a:pPr eaLnBrk="1" hangingPunct="1"/>
            <a:r>
              <a:rPr lang="hr-HR" sz="2000" dirty="0" smtClean="0"/>
              <a:t>Sredstava rada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sz="half" idx="4294967295"/>
          </p:nvPr>
        </p:nvSpPr>
        <p:spPr>
          <a:xfrm>
            <a:off x="4876800" y="1772816"/>
            <a:ext cx="3581400" cy="3581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None/>
            </a:pPr>
            <a:r>
              <a:rPr lang="hr-HR" sz="2000" b="1" dirty="0" smtClean="0"/>
              <a:t>    Redoviti program uz </a:t>
            </a:r>
            <a:r>
              <a:rPr lang="hr-HR" sz="2000" b="1" dirty="0" smtClean="0">
                <a:solidFill>
                  <a:srgbClr val="7030A0"/>
                </a:solidFill>
              </a:rPr>
              <a:t>prilagodbu sadržaja </a:t>
            </a:r>
            <a:r>
              <a:rPr lang="hr-HR" sz="2000" b="1" dirty="0" smtClean="0"/>
              <a:t>i </a:t>
            </a:r>
            <a:r>
              <a:rPr lang="hr-HR" sz="2000" b="1" dirty="0" smtClean="0">
                <a:solidFill>
                  <a:srgbClr val="00B050"/>
                </a:solidFill>
              </a:rPr>
              <a:t>individualizirane postupke</a:t>
            </a:r>
            <a:endParaRPr lang="hr-HR" sz="2000" dirty="0" smtClean="0">
              <a:solidFill>
                <a:srgbClr val="00B050"/>
              </a:solidFill>
            </a:endParaRPr>
          </a:p>
          <a:p>
            <a:pPr eaLnBrk="1" hangingPunct="1">
              <a:buFontTx/>
              <a:buNone/>
            </a:pPr>
            <a:r>
              <a:rPr lang="hr-HR" sz="2000" dirty="0" smtClean="0"/>
              <a:t>     čl.6</a:t>
            </a:r>
          </a:p>
          <a:p>
            <a:pPr eaLnBrk="1" hangingPunct="1">
              <a:buFontTx/>
              <a:buNone/>
            </a:pPr>
            <a:r>
              <a:rPr lang="hr-HR" sz="2000" dirty="0" smtClean="0"/>
              <a:t>     Prilagođavanje:</a:t>
            </a:r>
          </a:p>
          <a:p>
            <a:pPr eaLnBrk="1" hangingPunct="1"/>
            <a:r>
              <a:rPr lang="hr-HR" sz="2000" dirty="0" smtClean="0">
                <a:solidFill>
                  <a:srgbClr val="9900FF"/>
                </a:solidFill>
              </a:rPr>
              <a:t> Sadržaja</a:t>
            </a:r>
          </a:p>
          <a:p>
            <a:pPr eaLnBrk="1" hangingPunct="1"/>
            <a:r>
              <a:rPr lang="hr-HR" sz="2000" dirty="0" smtClean="0"/>
              <a:t> Nastavnih postupaka</a:t>
            </a:r>
          </a:p>
          <a:p>
            <a:pPr eaLnBrk="1" hangingPunct="1"/>
            <a:r>
              <a:rPr lang="hr-HR" sz="2000" dirty="0" smtClean="0"/>
              <a:t> Metoda rada</a:t>
            </a:r>
          </a:p>
          <a:p>
            <a:pPr eaLnBrk="1" hangingPunct="1"/>
            <a:r>
              <a:rPr lang="hr-HR" sz="2000" dirty="0" smtClean="0"/>
              <a:t> Oblika rada</a:t>
            </a:r>
          </a:p>
          <a:p>
            <a:pPr eaLnBrk="1" hangingPunct="1"/>
            <a:r>
              <a:rPr lang="hr-HR" sz="2000" dirty="0" smtClean="0"/>
              <a:t> Sredstava rada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 rot="-1545620">
            <a:off x="1600200" y="4876800"/>
            <a:ext cx="576263" cy="1585913"/>
          </a:xfrm>
          <a:prstGeom prst="curvedRightArrow">
            <a:avLst>
              <a:gd name="adj1" fmla="val 20335"/>
              <a:gd name="adj2" fmla="val 110083"/>
              <a:gd name="adj3" fmla="val 33333"/>
            </a:avLst>
          </a:prstGeom>
          <a:solidFill>
            <a:srgbClr val="9900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3318" name="AutoShape 6"/>
          <p:cNvSpPr>
            <a:spLocks noChangeArrowheads="1"/>
          </p:cNvSpPr>
          <p:nvPr/>
        </p:nvSpPr>
        <p:spPr bwMode="auto">
          <a:xfrm rot="2258092">
            <a:off x="7543800" y="4876800"/>
            <a:ext cx="541338" cy="1771650"/>
          </a:xfrm>
          <a:prstGeom prst="curvedLeftArrow">
            <a:avLst>
              <a:gd name="adj1" fmla="val 38242"/>
              <a:gd name="adj2" fmla="val 121788"/>
              <a:gd name="adj3" fmla="val 23838"/>
            </a:avLst>
          </a:prstGeom>
          <a:solidFill>
            <a:srgbClr val="9900FF"/>
          </a:solidFill>
          <a:ln w="9525">
            <a:solidFill>
              <a:srgbClr val="99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hr-HR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2590800" y="5791200"/>
            <a:ext cx="4572000" cy="641350"/>
          </a:xfrm>
          <a:prstGeom prst="rect">
            <a:avLst/>
          </a:prstGeom>
          <a:solidFill>
            <a:srgbClr val="CC99FF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hr-HR" sz="1800"/>
              <a:t>INDIVIDUALIZIRANI ODGOJNO </a:t>
            </a:r>
          </a:p>
          <a:p>
            <a:pPr algn="ctr"/>
            <a:r>
              <a:rPr lang="hr-HR" sz="1800"/>
              <a:t>OBRAZOVNI PROGRAM</a:t>
            </a:r>
          </a:p>
        </p:txBody>
      </p:sp>
    </p:spTree>
    <p:extLst>
      <p:ext uri="{BB962C8B-B14F-4D97-AF65-F5344CB8AC3E}">
        <p14:creationId xmlns:p14="http://schemas.microsoft.com/office/powerpoint/2010/main" val="282692399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3CBCAC3-168E-41A6-9697-D0477D33CF85}" type="slidenum">
              <a:rPr lang="hr-HR" altLang="en-US" smtClean="0"/>
              <a:pPr/>
              <a:t>21</a:t>
            </a:fld>
            <a:endParaRPr lang="hr-HR" altLang="en-US" smtClean="0"/>
          </a:p>
        </p:txBody>
      </p:sp>
      <p:sp>
        <p:nvSpPr>
          <p:cNvPr id="4099" name="Text Box 8"/>
          <p:cNvSpPr txBox="1">
            <a:spLocks noChangeArrowheads="1"/>
          </p:cNvSpPr>
          <p:nvPr/>
        </p:nvSpPr>
        <p:spPr bwMode="auto">
          <a:xfrm>
            <a:off x="8045450" y="37941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sr-Latn-CS" altLang="en-US" sz="2000">
              <a:solidFill>
                <a:srgbClr val="EAEAEA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30238" y="1171575"/>
            <a:ext cx="3302000" cy="657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Pravilnik o osnovnoškolskom odgoju i obrazovanju učenika s teškoćama u razvoju (NN, 23/1991.)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927600" y="1171575"/>
            <a:ext cx="3408363" cy="65722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Pravilnik o osnovnoškolskom i srednjoškolskom odgoju i obrazovanju učenika s teškoćama u razvoju (NN, 24/2015.)</a:t>
            </a:r>
          </a:p>
        </p:txBody>
      </p:sp>
      <p:sp>
        <p:nvSpPr>
          <p:cNvPr id="3" name="Rectangle 2"/>
          <p:cNvSpPr/>
          <p:nvPr/>
        </p:nvSpPr>
        <p:spPr>
          <a:xfrm>
            <a:off x="630238" y="2300288"/>
            <a:ext cx="3302000" cy="3489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dirty="0"/>
              <a:t>Članak 7.</a:t>
            </a:r>
          </a:p>
          <a:p>
            <a:pPr algn="ctr">
              <a:defRPr/>
            </a:pPr>
            <a:r>
              <a:rPr lang="hr-HR" dirty="0"/>
              <a:t> </a:t>
            </a:r>
          </a:p>
          <a:p>
            <a:pPr algn="ctr">
              <a:defRPr/>
            </a:pPr>
            <a:r>
              <a:rPr lang="hr-HR" dirty="0"/>
              <a:t>Učenik s teškoćama u razvoju svladava </a:t>
            </a:r>
            <a:r>
              <a:rPr lang="hr-HR" b="1" dirty="0"/>
              <a:t>prilagođeni program u matičnom razrednom odjelu uz maksimalnu individualizaciju, a posebni program u posebnom razrednom odjelu</a:t>
            </a:r>
            <a:r>
              <a:rPr lang="hr-HR" dirty="0"/>
              <a:t> škole po obliku djelomične integracije.</a:t>
            </a:r>
          </a:p>
          <a:p>
            <a:pPr algn="ctr">
              <a:defRPr/>
            </a:pPr>
            <a:endParaRPr lang="hr-HR" dirty="0"/>
          </a:p>
        </p:txBody>
      </p:sp>
      <p:sp>
        <p:nvSpPr>
          <p:cNvPr id="10" name="Rectangle 9"/>
          <p:cNvSpPr/>
          <p:nvPr/>
        </p:nvSpPr>
        <p:spPr>
          <a:xfrm>
            <a:off x="4927600" y="2300288"/>
            <a:ext cx="3408363" cy="348932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hr-HR" sz="1400" dirty="0"/>
              <a:t>Članak 8. stavak 5.</a:t>
            </a:r>
          </a:p>
          <a:p>
            <a:pPr algn="ctr">
              <a:defRPr/>
            </a:pPr>
            <a:endParaRPr lang="hr-HR" sz="1400" dirty="0"/>
          </a:p>
          <a:p>
            <a:pPr algn="ctr">
              <a:defRPr/>
            </a:pPr>
            <a:r>
              <a:rPr lang="hr-HR" sz="1400" dirty="0"/>
              <a:t>Učenik s teškoćama u razvoju svladava </a:t>
            </a:r>
            <a:r>
              <a:rPr lang="hr-HR" sz="1400" b="1" dirty="0"/>
              <a:t>redoviti program uz individualizirane postupke </a:t>
            </a:r>
            <a:r>
              <a:rPr lang="hr-HR" sz="1400" dirty="0"/>
              <a:t>ili </a:t>
            </a:r>
            <a:r>
              <a:rPr lang="hr-HR" sz="1400" b="1" dirty="0"/>
              <a:t>redoviti program uz prilagodbu sadržaja i individualizirane postupke</a:t>
            </a:r>
            <a:r>
              <a:rPr lang="hr-HR" sz="1400" dirty="0"/>
              <a:t> u redovitom razrednom odjelu, a </a:t>
            </a:r>
            <a:r>
              <a:rPr lang="hr-HR" sz="1400" b="1" dirty="0"/>
              <a:t>posebni program uz individualizirane postupke </a:t>
            </a:r>
            <a:r>
              <a:rPr lang="hr-HR" sz="1400" dirty="0"/>
              <a:t>u posebnom razrednom odjelu. Matični razredni odjel je onaj razredni odjel u kojem učenik svladava više od 70% nastavne satnice obrazovnih predmeta.</a:t>
            </a:r>
          </a:p>
        </p:txBody>
      </p:sp>
      <p:sp>
        <p:nvSpPr>
          <p:cNvPr id="4" name="Right Arrow 3"/>
          <p:cNvSpPr/>
          <p:nvPr/>
        </p:nvSpPr>
        <p:spPr>
          <a:xfrm>
            <a:off x="3835400" y="3852863"/>
            <a:ext cx="1312863" cy="469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hr-HR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2000" b="1" cap="all" dirty="0">
                <a:effectLst>
                  <a:reflection blurRad="12700" stA="28000" endPos="45000" dist="1003" dir="5400000" sy="-100000" algn="bl"/>
                </a:effectLst>
              </a:rPr>
              <a:t>Posebni program uz individualizirane postupke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Članak 8.</a:t>
            </a:r>
            <a:br>
              <a:rPr lang="hr-HR" sz="2000" dirty="0"/>
            </a:br>
            <a:endParaRPr lang="en-GB" sz="2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/>
              <a:t>određuje se učenicima koji s obzirom na njihovo funkcioniranje uvjetovano vrstom teškoće i/ili postojanje više vrsta teškoća </a:t>
            </a:r>
            <a:r>
              <a:rPr lang="hr-HR" b="1" u="sng" dirty="0"/>
              <a:t>ne mogu</a:t>
            </a:r>
            <a:r>
              <a:rPr lang="hr-HR" dirty="0"/>
              <a:t> svladavati redoviti program uz individualizirane postupke ili redoviti program uz prilagodbu sadržaja i individualizirane postupke.</a:t>
            </a:r>
          </a:p>
          <a:p>
            <a:endParaRPr lang="en-GB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hr-HR" dirty="0" smtClean="0"/>
              <a:t>Iznimno</a:t>
            </a:r>
            <a:r>
              <a:rPr lang="hr-HR" dirty="0"/>
              <a:t>, posebni program uz individualizirane postupke </a:t>
            </a:r>
            <a:r>
              <a:rPr lang="hr-HR" b="1" dirty="0"/>
              <a:t>može se izvoditi i u redovitome razrednom odjelu škole</a:t>
            </a:r>
            <a:r>
              <a:rPr lang="hr-HR" dirty="0"/>
              <a:t> ako na području jedinice lokalne samouprave nije ustrojen posebni razredni odjel, a </a:t>
            </a:r>
            <a:r>
              <a:rPr lang="hr-HR" b="1" dirty="0"/>
              <a:t>provodi ga učitelj/nastavnik </a:t>
            </a:r>
            <a:r>
              <a:rPr lang="hr-HR" dirty="0"/>
              <a:t>uz savjetodavnu potporu stručnih suradnika škole i/ili stručnoga tima iz članka 21. ovog pravilnika.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0701589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3100" dirty="0" smtClean="0"/>
              <a:t/>
            </a:r>
            <a:br>
              <a:rPr lang="hr-HR" sz="3100" dirty="0" smtClean="0"/>
            </a:br>
            <a:r>
              <a:rPr lang="hr-HR" sz="3100" b="1" dirty="0" smtClean="0"/>
              <a:t>Profesionalno </a:t>
            </a:r>
            <a:r>
              <a:rPr lang="hr-HR" sz="3100" b="1" dirty="0"/>
              <a:t>usmjeravanje i potpora</a:t>
            </a:r>
            <a:br>
              <a:rPr lang="hr-HR" sz="3100" b="1" dirty="0"/>
            </a:br>
            <a:r>
              <a:rPr lang="hr-HR" sz="3100" dirty="0" smtClean="0"/>
              <a:t>Čl. 19</a:t>
            </a:r>
            <a:r>
              <a:rPr lang="hr-HR" sz="3100" dirty="0"/>
              <a:t>.</a:t>
            </a:r>
            <a:r>
              <a:rPr lang="hr-HR" dirty="0"/>
              <a:t/>
            </a:r>
            <a:br>
              <a:rPr lang="hr-HR" dirty="0"/>
            </a:br>
            <a:endParaRPr lang="en-GB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Profesionalno usmjeravanje učenika s teškoćama u razvoju </a:t>
            </a:r>
            <a:r>
              <a:rPr lang="hr-HR" b="1" dirty="0"/>
              <a:t>obvezni je dio pripreme za upis učenika u srednju školu </a:t>
            </a:r>
            <a:r>
              <a:rPr lang="hr-HR" dirty="0"/>
              <a:t>koji se na temelju iskazanih sposobnosti, mogućnosti i interesa učenika provodi tijekom završnog razreda osnovne škole ili prema potrebi tijekom srednjoškolskoga odgoja i obrazovanja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3591655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z="2800" b="1" dirty="0" smtClean="0"/>
              <a:t>ZAHVALJUJEM NA PAŽNJI I</a:t>
            </a:r>
            <a:br>
              <a:rPr lang="hr-HR" sz="2800" b="1" dirty="0" smtClean="0"/>
            </a:br>
            <a:r>
              <a:rPr lang="hr-HR" sz="2800" b="1" dirty="0" smtClean="0"/>
              <a:t>NADAM SE DOBROJ I UČINKOVITOJ SURADNJI </a:t>
            </a:r>
            <a:r>
              <a:rPr lang="hr-HR" sz="2800" b="1" dirty="0" smtClean="0">
                <a:sym typeface="Wingdings" pitchFamily="2" charset="2"/>
              </a:rPr>
              <a:t></a:t>
            </a:r>
            <a:r>
              <a:rPr lang="hr-HR" sz="2800" b="1" dirty="0" smtClean="0"/>
              <a:t> </a:t>
            </a:r>
            <a:endParaRPr lang="hr-HR" sz="28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endParaRPr lang="hr-HR" dirty="0"/>
          </a:p>
          <a:p>
            <a:r>
              <a:rPr lang="hr-HR" dirty="0" smtClean="0"/>
              <a:t>Suradnja sa stručnom službom – predložiti tretman, obradu, pozvati u razred na praćenje, savjetovati se što i kako dalje…</a:t>
            </a:r>
          </a:p>
          <a:p>
            <a:endParaRPr lang="hr-HR" dirty="0" smtClean="0"/>
          </a:p>
          <a:p>
            <a:r>
              <a:rPr lang="hr-HR" dirty="0" smtClean="0"/>
              <a:t>OBAVEZNO uključiti učenika u dopunsku nastavu</a:t>
            </a:r>
          </a:p>
          <a:p>
            <a:endParaRPr lang="hr-HR" dirty="0" smtClean="0"/>
          </a:p>
          <a:p>
            <a:r>
              <a:rPr lang="hr-HR" dirty="0" smtClean="0"/>
              <a:t>Pokušati neke metode prilagodbe i voditi evidenciju kakve rezultate daju</a:t>
            </a:r>
          </a:p>
          <a:p>
            <a:endParaRPr lang="hr-HR" dirty="0" smtClean="0"/>
          </a:p>
          <a:p>
            <a:r>
              <a:rPr lang="hr-HR" dirty="0" smtClean="0"/>
              <a:t>Čuvati sve ispitne i radne materijale koji će poslužiti u donošenju konačne odluke</a:t>
            </a:r>
          </a:p>
          <a:p>
            <a:pPr marL="0" indent="0">
              <a:buNone/>
            </a:pPr>
            <a:r>
              <a:rPr lang="hr-HR" dirty="0"/>
              <a:t> </a:t>
            </a:r>
            <a:r>
              <a:rPr lang="hr-HR" dirty="0" smtClean="0"/>
              <a:t>  ( svake godine uraditi INICIJALNE PROVJERE )…</a:t>
            </a:r>
          </a:p>
          <a:p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DRUGI KORAK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Nakon što je razrednik sakupio ispunjene formulare od svih učitelja koji rade s učenikom SAZIVA SJEDNICU RAZREDNOG VIJEĆA</a:t>
            </a:r>
          </a:p>
          <a:p>
            <a:pPr>
              <a:buNone/>
            </a:pPr>
            <a:endParaRPr lang="hr-HR" dirty="0" smtClean="0"/>
          </a:p>
          <a:p>
            <a:r>
              <a:rPr lang="hr-HR" dirty="0" smtClean="0"/>
              <a:t>Isto tako, svaki učitelj ima pravo tražiti od razrednika da se sazove sjednica jer želi za svoj predmet tražiti primjereni program</a:t>
            </a:r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TREĆI KORAK</a:t>
            </a:r>
            <a:endParaRPr lang="hr-HR" dirty="0">
              <a:solidFill>
                <a:srgbClr val="FF000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sjednici se kratko prokomentira što i zašto se traži</a:t>
            </a:r>
          </a:p>
          <a:p>
            <a:r>
              <a:rPr lang="hr-HR" dirty="0" smtClean="0"/>
              <a:t>Obvezno treba voditi zapisnik sjednice u dnevnik rada</a:t>
            </a:r>
          </a:p>
          <a:p>
            <a:r>
              <a:rPr lang="hr-HR" dirty="0" smtClean="0"/>
              <a:t>Obavijestiti roditelja prije i nakon sjednice da je postupak pokrenut</a:t>
            </a:r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solidFill>
                  <a:srgbClr val="7030A0"/>
                </a:solidFill>
              </a:rPr>
              <a:t>SURADNJA S RODITELJIMA</a:t>
            </a:r>
            <a:endParaRPr lang="hr-HR" dirty="0">
              <a:solidFill>
                <a:srgbClr val="7030A0"/>
              </a:solidFill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Veoma važna i vođena najboljim interesom djeteta</a:t>
            </a:r>
          </a:p>
          <a:p>
            <a:r>
              <a:rPr lang="hr-HR" dirty="0" smtClean="0"/>
              <a:t>Objasniti roditelju ( bilo bi dobro svake godine na 1.roditeljskom sastanku ) njegova prava i OBVEZE</a:t>
            </a:r>
          </a:p>
          <a:p>
            <a:r>
              <a:rPr lang="hr-HR" dirty="0" smtClean="0"/>
              <a:t>Voditi se Protokolom o postupanju u slučaju zlostavljanja i zanemarivanja djece ( dio o obrazovnom zanemarivanju ) – kazneni postupak za neprijavljivanje</a:t>
            </a:r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63040" y="1340768"/>
            <a:ext cx="6196405" cy="4382301"/>
          </a:xfrm>
        </p:spPr>
        <p:txBody>
          <a:bodyPr/>
          <a:lstStyle/>
          <a:p>
            <a:endParaRPr lang="en-GB" dirty="0"/>
          </a:p>
          <a:p>
            <a:r>
              <a:rPr lang="en-GB" b="1" i="1" dirty="0" err="1"/>
              <a:t>Obrazovno</a:t>
            </a:r>
            <a:r>
              <a:rPr lang="en-GB" b="1" i="1" dirty="0"/>
              <a:t> </a:t>
            </a:r>
            <a:r>
              <a:rPr lang="en-GB" b="1" i="1" dirty="0" err="1"/>
              <a:t>zanemarivanje</a:t>
            </a:r>
            <a:r>
              <a:rPr lang="en-GB" b="1" i="1" dirty="0"/>
              <a:t> </a:t>
            </a:r>
            <a:r>
              <a:rPr lang="en-GB" i="1" dirty="0" err="1"/>
              <a:t>djece</a:t>
            </a:r>
            <a:r>
              <a:rPr lang="en-GB" i="1" dirty="0"/>
              <a:t> </a:t>
            </a:r>
            <a:r>
              <a:rPr lang="en-GB" dirty="0" err="1"/>
              <a:t>obuhvaća</a:t>
            </a:r>
            <a:r>
              <a:rPr lang="en-GB" dirty="0"/>
              <a:t> </a:t>
            </a:r>
            <a:r>
              <a:rPr lang="en-GB" dirty="0" err="1"/>
              <a:t>izostanak</a:t>
            </a:r>
            <a:r>
              <a:rPr lang="en-GB" dirty="0"/>
              <a:t> </a:t>
            </a:r>
            <a:r>
              <a:rPr lang="en-GB" dirty="0" err="1"/>
              <a:t>pomoći</a:t>
            </a:r>
            <a:r>
              <a:rPr lang="en-GB" dirty="0"/>
              <a:t>, </a:t>
            </a:r>
            <a:r>
              <a:rPr lang="en-GB" dirty="0" err="1"/>
              <a:t>potpore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poticanja</a:t>
            </a:r>
            <a:r>
              <a:rPr lang="en-GB" dirty="0"/>
              <a:t> </a:t>
            </a:r>
            <a:r>
              <a:rPr lang="en-GB" dirty="0" err="1"/>
              <a:t>tijekom</a:t>
            </a:r>
            <a:r>
              <a:rPr lang="en-GB" dirty="0"/>
              <a:t> </a:t>
            </a:r>
            <a:r>
              <a:rPr lang="en-GB" dirty="0" err="1"/>
              <a:t>školovanja</a:t>
            </a:r>
            <a:r>
              <a:rPr lang="en-GB" dirty="0"/>
              <a:t>. </a:t>
            </a:r>
            <a:r>
              <a:rPr lang="en-GB" dirty="0" err="1"/>
              <a:t>Uključuje</a:t>
            </a:r>
            <a:r>
              <a:rPr lang="en-GB" dirty="0"/>
              <a:t> </a:t>
            </a:r>
            <a:r>
              <a:rPr lang="en-GB" dirty="0" err="1"/>
              <a:t>takoĎer</a:t>
            </a:r>
            <a:r>
              <a:rPr lang="en-GB" dirty="0"/>
              <a:t> </a:t>
            </a:r>
            <a:r>
              <a:rPr lang="en-GB" dirty="0" err="1"/>
              <a:t>izostanak</a:t>
            </a:r>
            <a:r>
              <a:rPr lang="en-GB" dirty="0"/>
              <a:t> </a:t>
            </a:r>
            <a:r>
              <a:rPr lang="en-GB" dirty="0" err="1"/>
              <a:t>pomoći</a:t>
            </a:r>
            <a:r>
              <a:rPr lang="en-GB" dirty="0"/>
              <a:t> </a:t>
            </a:r>
            <a:r>
              <a:rPr lang="en-GB" dirty="0" err="1"/>
              <a:t>pri</a:t>
            </a:r>
            <a:r>
              <a:rPr lang="en-GB" dirty="0"/>
              <a:t> </a:t>
            </a:r>
            <a:r>
              <a:rPr lang="en-GB" dirty="0" err="1"/>
              <a:t>učenju</a:t>
            </a:r>
            <a:r>
              <a:rPr lang="en-GB" dirty="0"/>
              <a:t>, </a:t>
            </a:r>
            <a:r>
              <a:rPr lang="en-GB" dirty="0" err="1"/>
              <a:t>nedostatak</a:t>
            </a:r>
            <a:r>
              <a:rPr lang="en-GB" dirty="0"/>
              <a:t> </a:t>
            </a:r>
            <a:r>
              <a:rPr lang="en-GB" dirty="0" err="1"/>
              <a:t>nuţne</a:t>
            </a:r>
            <a:r>
              <a:rPr lang="en-GB" dirty="0"/>
              <a:t> </a:t>
            </a:r>
            <a:r>
              <a:rPr lang="en-GB" dirty="0" err="1"/>
              <a:t>opreme</a:t>
            </a:r>
            <a:r>
              <a:rPr lang="en-GB" dirty="0"/>
              <a:t> </a:t>
            </a:r>
            <a:r>
              <a:rPr lang="en-GB" dirty="0" err="1"/>
              <a:t>za</a:t>
            </a:r>
            <a:r>
              <a:rPr lang="en-GB" dirty="0"/>
              <a:t> </a:t>
            </a:r>
            <a:r>
              <a:rPr lang="en-GB" dirty="0" err="1"/>
              <a:t>školovanje</a:t>
            </a:r>
            <a:r>
              <a:rPr lang="en-GB" dirty="0"/>
              <a:t>, </a:t>
            </a:r>
            <a:r>
              <a:rPr lang="en-GB" dirty="0" err="1"/>
              <a:t>neprisustvovanje</a:t>
            </a:r>
            <a:r>
              <a:rPr lang="en-GB" dirty="0"/>
              <a:t> </a:t>
            </a:r>
            <a:r>
              <a:rPr lang="en-GB" dirty="0" err="1"/>
              <a:t>roditeljskim</a:t>
            </a:r>
            <a:r>
              <a:rPr lang="en-GB" dirty="0"/>
              <a:t> </a:t>
            </a:r>
            <a:r>
              <a:rPr lang="en-GB" dirty="0" err="1"/>
              <a:t>sastancima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sl.( (Dubowitz, Pitts </a:t>
            </a:r>
            <a:r>
              <a:rPr lang="en-GB" dirty="0" err="1"/>
              <a:t>i</a:t>
            </a:r>
            <a:r>
              <a:rPr lang="en-GB" dirty="0"/>
              <a:t> Black, 2004, </a:t>
            </a:r>
            <a:r>
              <a:rPr lang="en-GB" dirty="0" err="1"/>
              <a:t>prema</a:t>
            </a:r>
            <a:r>
              <a:rPr lang="en-GB" dirty="0"/>
              <a:t>: </a:t>
            </a:r>
            <a:r>
              <a:rPr lang="en-GB" dirty="0" err="1"/>
              <a:t>Bilić</a:t>
            </a:r>
            <a:r>
              <a:rPr lang="en-GB" dirty="0"/>
              <a:t>, </a:t>
            </a:r>
            <a:r>
              <a:rPr lang="en-GB" dirty="0" err="1"/>
              <a:t>Buljan</a:t>
            </a:r>
            <a:r>
              <a:rPr lang="en-GB" dirty="0"/>
              <a:t> </a:t>
            </a:r>
            <a:r>
              <a:rPr lang="en-GB" dirty="0" err="1"/>
              <a:t>Flander</a:t>
            </a:r>
            <a:r>
              <a:rPr lang="en-GB" dirty="0"/>
              <a:t>, </a:t>
            </a:r>
            <a:r>
              <a:rPr lang="en-GB" dirty="0" err="1"/>
              <a:t>Hrpka</a:t>
            </a:r>
            <a:r>
              <a:rPr lang="en-GB" dirty="0"/>
              <a:t>, 2012). </a:t>
            </a:r>
          </a:p>
        </p:txBody>
      </p:sp>
    </p:spTree>
    <p:extLst>
      <p:ext uri="{BB962C8B-B14F-4D97-AF65-F5344CB8AC3E}">
        <p14:creationId xmlns:p14="http://schemas.microsoft.com/office/powerpoint/2010/main" val="2610061813"/>
      </p:ext>
    </p:extLst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hr-HR" dirty="0" smtClean="0"/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Ukoliko se na pravilan način objasni roditelju što se i zašto traži u najvećem broju slučajeva neće biti problema</a:t>
            </a:r>
          </a:p>
          <a:p>
            <a:endParaRPr lang="hr-HR" dirty="0" smtClean="0"/>
          </a:p>
          <a:p>
            <a:r>
              <a:rPr lang="hr-HR" dirty="0" smtClean="0"/>
              <a:t>Bitno ga je suočiti s obvezama i na lijep način pridobiti jer je on taj koji dijete mora odvesti kod školskog liječnika i dalje</a:t>
            </a:r>
          </a:p>
          <a:p>
            <a:endParaRPr lang="hr-HR" dirty="0" smtClean="0"/>
          </a:p>
          <a:p>
            <a:r>
              <a:rPr lang="hr-HR" dirty="0" smtClean="0"/>
              <a:t>Pokazati mu konkretno na primjerima što je redovan pristup i usporediti ga s  postignućima njegovog djeteta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r>
              <a:rPr lang="hr-HR" dirty="0" smtClean="0"/>
              <a:t>Razumjeti početni strah i otpor roditelja</a:t>
            </a:r>
          </a:p>
          <a:p>
            <a:endParaRPr lang="hr-HR" dirty="0" smtClean="0"/>
          </a:p>
          <a:p>
            <a:r>
              <a:rPr lang="hr-HR" dirty="0" smtClean="0"/>
              <a:t>Pokazati susretljivost i razumijevanje</a:t>
            </a:r>
          </a:p>
          <a:p>
            <a:endParaRPr lang="hr-HR" dirty="0" smtClean="0"/>
          </a:p>
          <a:p>
            <a:r>
              <a:rPr lang="hr-HR" dirty="0" smtClean="0"/>
              <a:t>Pokušati sve što je u Vašoj moći, ali držeći se Zakona i Pravilnika</a:t>
            </a:r>
          </a:p>
          <a:p>
            <a:endParaRPr lang="hr-HR" dirty="0" smtClean="0"/>
          </a:p>
          <a:p>
            <a:r>
              <a:rPr lang="hr-HR" dirty="0" smtClean="0"/>
              <a:t>Roditelj se u konačnici ne mora složiti s prijedlogom Povjerenstva, ali mora potpisati da nije suglasan</a:t>
            </a:r>
          </a:p>
          <a:p>
            <a:endParaRPr lang="hr-HR" dirty="0" smtClean="0"/>
          </a:p>
          <a:p>
            <a:r>
              <a:rPr lang="hr-HR" dirty="0" smtClean="0"/>
              <a:t>Time se u slučaju žalbe može povući pitanje odgovornosti roditelja za ponašanje koje ne ide za dobrobit djeteta</a:t>
            </a:r>
          </a:p>
          <a:p>
            <a:endParaRPr lang="hr-HR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ibadača">
  <a:themeElements>
    <a:clrScheme name="Pribadač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ribadač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ibadač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272</TotalTime>
  <Words>1356</Words>
  <Application>Microsoft Office PowerPoint</Application>
  <PresentationFormat>Prikaz na zaslonu (4:3)</PresentationFormat>
  <Paragraphs>134</Paragraphs>
  <Slides>24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24</vt:i4>
      </vt:variant>
    </vt:vector>
  </HeadingPairs>
  <TitlesOfParts>
    <vt:vector size="25" baseType="lpstr">
      <vt:lpstr>Pribadača</vt:lpstr>
      <vt:lpstr>POSTUPAK ODREĐIVANJA PRIMJERENOGA PROGRAMA OBRAZOVANJA U OSNOVNOJ ŠKOLI</vt:lpstr>
      <vt:lpstr>PRVI  KORACI:</vt:lpstr>
      <vt:lpstr>PowerPointova prezentacija</vt:lpstr>
      <vt:lpstr>DRUGI KORAK</vt:lpstr>
      <vt:lpstr>TREĆI KORAK</vt:lpstr>
      <vt:lpstr>SURADNJA S RODITELJIMA</vt:lpstr>
      <vt:lpstr>PowerPointova prezentacija</vt:lpstr>
      <vt:lpstr>PowerPointova prezentacija</vt:lpstr>
      <vt:lpstr>PowerPointova prezentacija</vt:lpstr>
      <vt:lpstr>PowerPointova prezentacija</vt:lpstr>
      <vt:lpstr>NAKON TOGA…</vt:lpstr>
      <vt:lpstr>PowerPointova prezentacija</vt:lpstr>
      <vt:lpstr>USPOREDBA</vt:lpstr>
      <vt:lpstr>PowerPointova prezentacija</vt:lpstr>
      <vt:lpstr>PowerPointova prezentacija</vt:lpstr>
      <vt:lpstr>Redoviti program uz individualizirane postupke čl.5 ( IP )</vt:lpstr>
      <vt:lpstr>PowerPointova prezentacija</vt:lpstr>
      <vt:lpstr>  Redoviti program uz prilagodbu sadržaja i individualizirane postupke    ( PP )                            ČL. 6. </vt:lpstr>
      <vt:lpstr>PowerPointova prezentacija</vt:lpstr>
      <vt:lpstr>Što to zapravo znači?</vt:lpstr>
      <vt:lpstr>PowerPointova prezentacija</vt:lpstr>
      <vt:lpstr>Posebni program uz individualizirane postupke Članak 8. </vt:lpstr>
      <vt:lpstr> Profesionalno usmjeravanje i potpora Čl. 19. </vt:lpstr>
      <vt:lpstr>ZAHVALJUJEM NA PAŽNJI I NADAM SE DOBROJ I UČINKOVITOJ SURADNJI 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POSTUPAK ODREĐIVANJA PRIMJERENOGA PROGRAMA OBRAZOVANJA U OSNOVNOJ ŠKOLI</dc:title>
  <dc:creator>Ivana</dc:creator>
  <cp:lastModifiedBy>Logopedica</cp:lastModifiedBy>
  <cp:revision>24</cp:revision>
  <dcterms:created xsi:type="dcterms:W3CDTF">2015-10-28T11:52:39Z</dcterms:created>
  <dcterms:modified xsi:type="dcterms:W3CDTF">2015-11-05T08:22:48Z</dcterms:modified>
</cp:coreProperties>
</file>